
<file path=[Content_Types].xml><?xml version="1.0" encoding="utf-8"?>
<Types xmlns="http://schemas.openxmlformats.org/package/2006/content-types">
  <Default Extension="png" ContentType="image/png"/>
  <Default Extension="wma" ContentType="audio/x-ms-wma"/>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8" r:id="rId2"/>
    <p:sldId id="256" r:id="rId3"/>
    <p:sldId id="260" r:id="rId4"/>
    <p:sldId id="257" r:id="rId5"/>
    <p:sldId id="258" r:id="rId6"/>
    <p:sldId id="259" r:id="rId7"/>
    <p:sldId id="261" r:id="rId8"/>
    <p:sldId id="262" r:id="rId9"/>
    <p:sldId id="263" r:id="rId10"/>
    <p:sldId id="264" r:id="rId11"/>
    <p:sldId id="265" r:id="rId12"/>
    <p:sldId id="266" r:id="rId13"/>
    <p:sldId id="267" r:id="rId14"/>
    <p:sldId id="269" r:id="rId15"/>
    <p:sldId id="270" r:id="rId16"/>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405" autoAdjust="0"/>
    <p:restoredTop sz="94660"/>
  </p:normalViewPr>
  <p:slideViewPr>
    <p:cSldViewPr snapToGrid="0">
      <p:cViewPr varScale="1">
        <p:scale>
          <a:sx n="85" d="100"/>
          <a:sy n="85" d="100"/>
        </p:scale>
        <p:origin x="1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AFE4FF6A-7C43-4AC2-B134-20D60C3E30EB}" type="datetimeFigureOut">
              <a:rPr lang="en-US" smtClean="0"/>
              <a:t>5/17/2020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E8B2916-A909-4C9A-8312-EE9DC24F26ED}" type="slidenum">
              <a:rPr lang="en-US" smtClean="0"/>
              <a:t>‹#›</a:t>
            </a:fld>
            <a:endParaRPr lang="en-US"/>
          </a:p>
        </p:txBody>
      </p:sp>
    </p:spTree>
    <p:extLst>
      <p:ext uri="{BB962C8B-B14F-4D97-AF65-F5344CB8AC3E}">
        <p14:creationId xmlns:p14="http://schemas.microsoft.com/office/powerpoint/2010/main" val="346042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AFE4FF6A-7C43-4AC2-B134-20D60C3E30EB}" type="datetimeFigureOut">
              <a:rPr lang="en-US" smtClean="0"/>
              <a:t>5/17/2020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E8B2916-A909-4C9A-8312-EE9DC24F26ED}" type="slidenum">
              <a:rPr lang="en-US" smtClean="0"/>
              <a:t>‹#›</a:t>
            </a:fld>
            <a:endParaRPr lang="en-US"/>
          </a:p>
        </p:txBody>
      </p:sp>
    </p:spTree>
    <p:extLst>
      <p:ext uri="{BB962C8B-B14F-4D97-AF65-F5344CB8AC3E}">
        <p14:creationId xmlns:p14="http://schemas.microsoft.com/office/powerpoint/2010/main" val="122182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AFE4FF6A-7C43-4AC2-B134-20D60C3E30EB}" type="datetimeFigureOut">
              <a:rPr lang="en-US" smtClean="0"/>
              <a:t>5/17/2020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E8B2916-A909-4C9A-8312-EE9DC24F26ED}" type="slidenum">
              <a:rPr lang="en-US" smtClean="0"/>
              <a:t>‹#›</a:t>
            </a:fld>
            <a:endParaRPr lang="en-US"/>
          </a:p>
        </p:txBody>
      </p:sp>
    </p:spTree>
    <p:extLst>
      <p:ext uri="{BB962C8B-B14F-4D97-AF65-F5344CB8AC3E}">
        <p14:creationId xmlns:p14="http://schemas.microsoft.com/office/powerpoint/2010/main" val="107144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AFE4FF6A-7C43-4AC2-B134-20D60C3E30EB}" type="datetimeFigureOut">
              <a:rPr lang="en-US" smtClean="0"/>
              <a:t>5/17/2020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E8B2916-A909-4C9A-8312-EE9DC24F26ED}" type="slidenum">
              <a:rPr lang="en-US" smtClean="0"/>
              <a:t>‹#›</a:t>
            </a:fld>
            <a:endParaRPr lang="en-US"/>
          </a:p>
        </p:txBody>
      </p:sp>
    </p:spTree>
    <p:extLst>
      <p:ext uri="{BB962C8B-B14F-4D97-AF65-F5344CB8AC3E}">
        <p14:creationId xmlns:p14="http://schemas.microsoft.com/office/powerpoint/2010/main" val="37033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AFE4FF6A-7C43-4AC2-B134-20D60C3E30EB}" type="datetimeFigureOut">
              <a:rPr lang="en-US" smtClean="0"/>
              <a:t>5/17/2020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E8B2916-A909-4C9A-8312-EE9DC24F26ED}" type="slidenum">
              <a:rPr lang="en-US" smtClean="0"/>
              <a:t>‹#›</a:t>
            </a:fld>
            <a:endParaRPr lang="en-US"/>
          </a:p>
        </p:txBody>
      </p:sp>
    </p:spTree>
    <p:extLst>
      <p:ext uri="{BB962C8B-B14F-4D97-AF65-F5344CB8AC3E}">
        <p14:creationId xmlns:p14="http://schemas.microsoft.com/office/powerpoint/2010/main" val="2900849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AFE4FF6A-7C43-4AC2-B134-20D60C3E30EB}" type="datetimeFigureOut">
              <a:rPr lang="en-US" smtClean="0"/>
              <a:t>5/17/2020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E8B2916-A909-4C9A-8312-EE9DC24F26ED}" type="slidenum">
              <a:rPr lang="en-US" smtClean="0"/>
              <a:t>‹#›</a:t>
            </a:fld>
            <a:endParaRPr lang="en-US"/>
          </a:p>
        </p:txBody>
      </p:sp>
    </p:spTree>
    <p:extLst>
      <p:ext uri="{BB962C8B-B14F-4D97-AF65-F5344CB8AC3E}">
        <p14:creationId xmlns:p14="http://schemas.microsoft.com/office/powerpoint/2010/main" val="154500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AFE4FF6A-7C43-4AC2-B134-20D60C3E30EB}" type="datetimeFigureOut">
              <a:rPr lang="en-US" smtClean="0"/>
              <a:t>5/17/2020</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9E8B2916-A909-4C9A-8312-EE9DC24F26ED}" type="slidenum">
              <a:rPr lang="en-US" smtClean="0"/>
              <a:t>‹#›</a:t>
            </a:fld>
            <a:endParaRPr lang="en-US"/>
          </a:p>
        </p:txBody>
      </p:sp>
    </p:spTree>
    <p:extLst>
      <p:ext uri="{BB962C8B-B14F-4D97-AF65-F5344CB8AC3E}">
        <p14:creationId xmlns:p14="http://schemas.microsoft.com/office/powerpoint/2010/main" val="3665670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AFE4FF6A-7C43-4AC2-B134-20D60C3E30EB}" type="datetimeFigureOut">
              <a:rPr lang="en-US" smtClean="0"/>
              <a:t>5/17/2020</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9E8B2916-A909-4C9A-8312-EE9DC24F26ED}" type="slidenum">
              <a:rPr lang="en-US" smtClean="0"/>
              <a:t>‹#›</a:t>
            </a:fld>
            <a:endParaRPr lang="en-US"/>
          </a:p>
        </p:txBody>
      </p:sp>
    </p:spTree>
    <p:extLst>
      <p:ext uri="{BB962C8B-B14F-4D97-AF65-F5344CB8AC3E}">
        <p14:creationId xmlns:p14="http://schemas.microsoft.com/office/powerpoint/2010/main" val="2444613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FE4FF6A-7C43-4AC2-B134-20D60C3E30EB}" type="datetimeFigureOut">
              <a:rPr lang="en-US" smtClean="0"/>
              <a:t>5/17/2020</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9E8B2916-A909-4C9A-8312-EE9DC24F26ED}" type="slidenum">
              <a:rPr lang="en-US" smtClean="0"/>
              <a:t>‹#›</a:t>
            </a:fld>
            <a:endParaRPr lang="en-US"/>
          </a:p>
        </p:txBody>
      </p:sp>
    </p:spTree>
    <p:extLst>
      <p:ext uri="{BB962C8B-B14F-4D97-AF65-F5344CB8AC3E}">
        <p14:creationId xmlns:p14="http://schemas.microsoft.com/office/powerpoint/2010/main" val="399605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AFE4FF6A-7C43-4AC2-B134-20D60C3E30EB}" type="datetimeFigureOut">
              <a:rPr lang="en-US" smtClean="0"/>
              <a:t>5/17/2020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E8B2916-A909-4C9A-8312-EE9DC24F26ED}" type="slidenum">
              <a:rPr lang="en-US" smtClean="0"/>
              <a:t>‹#›</a:t>
            </a:fld>
            <a:endParaRPr lang="en-US"/>
          </a:p>
        </p:txBody>
      </p:sp>
    </p:spTree>
    <p:extLst>
      <p:ext uri="{BB962C8B-B14F-4D97-AF65-F5344CB8AC3E}">
        <p14:creationId xmlns:p14="http://schemas.microsoft.com/office/powerpoint/2010/main" val="131633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AFE4FF6A-7C43-4AC2-B134-20D60C3E30EB}" type="datetimeFigureOut">
              <a:rPr lang="en-US" smtClean="0"/>
              <a:t>5/17/2020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E8B2916-A909-4C9A-8312-EE9DC24F26ED}" type="slidenum">
              <a:rPr lang="en-US" smtClean="0"/>
              <a:t>‹#›</a:t>
            </a:fld>
            <a:endParaRPr lang="en-US"/>
          </a:p>
        </p:txBody>
      </p:sp>
    </p:spTree>
    <p:extLst>
      <p:ext uri="{BB962C8B-B14F-4D97-AF65-F5344CB8AC3E}">
        <p14:creationId xmlns:p14="http://schemas.microsoft.com/office/powerpoint/2010/main" val="3531200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FE4FF6A-7C43-4AC2-B134-20D60C3E30EB}" type="datetimeFigureOut">
              <a:rPr lang="en-US" smtClean="0"/>
              <a:t>5/17/2020</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E8B2916-A909-4C9A-8312-EE9DC24F26ED}" type="slidenum">
              <a:rPr lang="en-US" smtClean="0"/>
              <a:t>‹#›</a:t>
            </a:fld>
            <a:endParaRPr lang="en-US"/>
          </a:p>
        </p:txBody>
      </p:sp>
    </p:spTree>
    <p:extLst>
      <p:ext uri="{BB962C8B-B14F-4D97-AF65-F5344CB8AC3E}">
        <p14:creationId xmlns:p14="http://schemas.microsoft.com/office/powerpoint/2010/main" val="176924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1.pn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1.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1.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1.png"/><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1.png"/><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1396314"/>
            <a:ext cx="10515600" cy="4780649"/>
          </a:xfrm>
          <a:solidFill>
            <a:schemeClr val="accent2">
              <a:lumMod val="40000"/>
              <a:lumOff val="60000"/>
            </a:schemeClr>
          </a:solidFill>
        </p:spPr>
        <p:txBody>
          <a:bodyPr/>
          <a:lstStyle/>
          <a:p>
            <a:pPr marL="0" indent="0" algn="ctr">
              <a:buNone/>
            </a:pPr>
            <a:r>
              <a:rPr lang="en-US" dirty="0" smtClean="0">
                <a:latin typeface="Times New Roman" panose="02020603050405020304" pitchFamily="18" charset="0"/>
                <a:cs typeface="Times New Roman" panose="02020603050405020304" pitchFamily="18" charset="0"/>
              </a:rPr>
              <a:t>Disease of digestive System (upper part) </a:t>
            </a:r>
          </a:p>
          <a:p>
            <a:endParaRPr lang="en-US" dirty="0"/>
          </a:p>
          <a:p>
            <a:pPr marL="0" indent="0" algn="ctr" rtl="0">
              <a:buNone/>
            </a:pPr>
            <a:r>
              <a:rPr lang="en-US" dirty="0" smtClean="0">
                <a:latin typeface="Times New Roman" panose="02020603050405020304" pitchFamily="18" charset="0"/>
                <a:cs typeface="Times New Roman" panose="02020603050405020304" pitchFamily="18" charset="0"/>
              </a:rPr>
              <a:t>By                                              </a:t>
            </a:r>
          </a:p>
          <a:p>
            <a:pPr marL="0" indent="0" algn="ctr">
              <a:buNone/>
            </a:pPr>
            <a:r>
              <a:rPr lang="en-US" dirty="0" smtClean="0">
                <a:latin typeface="Times New Roman" panose="02020603050405020304" pitchFamily="18" charset="0"/>
                <a:cs typeface="Times New Roman" panose="02020603050405020304" pitchFamily="18" charset="0"/>
              </a:rPr>
              <a:t>Assistant Proof. Methaq A .</a:t>
            </a:r>
            <a:r>
              <a:rPr lang="en-US" dirty="0" err="1" smtClean="0">
                <a:latin typeface="Times New Roman" panose="02020603050405020304" pitchFamily="18" charset="0"/>
                <a:cs typeface="Times New Roman" panose="02020603050405020304" pitchFamily="18" charset="0"/>
              </a:rPr>
              <a:t>Abdalsammad</a:t>
            </a:r>
            <a:endParaRPr lang="en-US" dirty="0">
              <a:latin typeface="Times New Roman" panose="02020603050405020304" pitchFamily="18" charset="0"/>
              <a:cs typeface="Times New Roman" panose="02020603050405020304"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832458458"/>
      </p:ext>
    </p:extLst>
  </p:cSld>
  <p:clrMapOvr>
    <a:masterClrMapping/>
  </p:clrMapOvr>
  <mc:AlternateContent xmlns:mc="http://schemas.openxmlformats.org/markup-compatibility/2006">
    <mc:Choice xmlns:p14="http://schemas.microsoft.com/office/powerpoint/2010/main" Requires="p14">
      <p:transition spd="slow" p14:dur="2000" advTm="14870"/>
    </mc:Choice>
    <mc:Fallback>
      <p:transition spd="slow" advTm="148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4"/>
          <a:stretch>
            <a:fillRect/>
          </a:stretch>
        </p:blipFill>
        <p:spPr>
          <a:xfrm>
            <a:off x="440136" y="432262"/>
            <a:ext cx="11565316" cy="5519651"/>
          </a:xfrm>
          <a:prstGeom prst="rect">
            <a:avLst/>
          </a:prstGeom>
          <a:solidFill>
            <a:schemeClr val="accent2">
              <a:lumMod val="40000"/>
              <a:lumOff val="60000"/>
            </a:schemeClr>
          </a:solidFill>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77229049"/>
      </p:ext>
    </p:extLst>
  </p:cSld>
  <p:clrMapOvr>
    <a:masterClrMapping/>
  </p:clrMapOvr>
  <mc:AlternateContent xmlns:mc="http://schemas.openxmlformats.org/markup-compatibility/2006">
    <mc:Choice xmlns:p14="http://schemas.microsoft.com/office/powerpoint/2010/main" Requires="p14">
      <p:transition spd="slow" p14:dur="2000" advTm="22192"/>
    </mc:Choice>
    <mc:Fallback>
      <p:transition spd="slow" advTm="221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798022"/>
            <a:ext cx="10515600" cy="5378941"/>
          </a:xfrm>
          <a:solidFill>
            <a:schemeClr val="accent2">
              <a:lumMod val="40000"/>
              <a:lumOff val="60000"/>
            </a:schemeClr>
          </a:solidFill>
        </p:spPr>
        <p:txBody>
          <a:bodyPr/>
          <a:lstStyle/>
          <a:p>
            <a:pPr algn="l" rtl="0"/>
            <a:r>
              <a:rPr lang="en-US" dirty="0" err="1">
                <a:latin typeface="Times New Roman" panose="02020603050405020304" pitchFamily="18" charset="0"/>
                <a:cs typeface="Times New Roman" panose="02020603050405020304" pitchFamily="18" charset="0"/>
              </a:rPr>
              <a:t>Megaesophagus</a:t>
            </a:r>
            <a:r>
              <a:rPr lang="en-US" dirty="0">
                <a:latin typeface="Times New Roman" panose="02020603050405020304" pitchFamily="18" charset="0"/>
                <a:cs typeface="Times New Roman" panose="02020603050405020304" pitchFamily="18" charset="0"/>
              </a:rPr>
              <a:t> :it means dilatation of the esophagus, </a:t>
            </a:r>
            <a:r>
              <a:rPr lang="en-US" dirty="0" err="1">
                <a:latin typeface="Times New Roman" panose="02020603050405020304" pitchFamily="18" charset="0"/>
                <a:cs typeface="Times New Roman" panose="02020603050405020304" pitchFamily="18" charset="0"/>
              </a:rPr>
              <a:t>Megaesophagus</a:t>
            </a:r>
            <a:r>
              <a:rPr lang="en-US" dirty="0">
                <a:latin typeface="Times New Roman" panose="02020603050405020304" pitchFamily="18" charset="0"/>
                <a:cs typeface="Times New Roman" panose="02020603050405020304" pitchFamily="18" charset="0"/>
              </a:rPr>
              <a:t> may be due to a congenital defect or may be an adult-onset, acquired </a:t>
            </a:r>
            <a:r>
              <a:rPr lang="en-US" dirty="0" err="1">
                <a:latin typeface="Times New Roman" panose="02020603050405020304" pitchFamily="18" charset="0"/>
                <a:cs typeface="Times New Roman" panose="02020603050405020304" pitchFamily="18" charset="0"/>
              </a:rPr>
              <a:t>disorder,in</a:t>
            </a:r>
            <a:r>
              <a:rPr lang="en-US" dirty="0">
                <a:latin typeface="Times New Roman" panose="02020603050405020304" pitchFamily="18" charset="0"/>
                <a:cs typeface="Times New Roman" panose="02020603050405020304" pitchFamily="18" charset="0"/>
              </a:rPr>
              <a:t> both the muscles of esophagus fail to force food into the stomach, The frequency of regurgitation occurred, Regurgitation associated with </a:t>
            </a:r>
            <a:r>
              <a:rPr lang="en-US" dirty="0" err="1">
                <a:latin typeface="Times New Roman" panose="02020603050405020304" pitchFamily="18" charset="0"/>
                <a:cs typeface="Times New Roman" panose="02020603050405020304" pitchFamily="18" charset="0"/>
              </a:rPr>
              <a:t>megaesophagus</a:t>
            </a:r>
            <a:r>
              <a:rPr lang="en-US" dirty="0">
                <a:latin typeface="Times New Roman" panose="02020603050405020304" pitchFamily="18" charset="0"/>
                <a:cs typeface="Times New Roman" panose="02020603050405020304" pitchFamily="18" charset="0"/>
              </a:rPr>
              <a:t> occurs several minutes to several hours after feeding</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45552883"/>
      </p:ext>
    </p:extLst>
  </p:cSld>
  <p:clrMapOvr>
    <a:masterClrMapping/>
  </p:clrMapOvr>
  <mc:AlternateContent xmlns:mc="http://schemas.openxmlformats.org/markup-compatibility/2006">
    <mc:Choice xmlns:p14="http://schemas.microsoft.com/office/powerpoint/2010/main" Requires="p14">
      <p:transition spd="slow" p14:dur="2000" advTm="51185"/>
    </mc:Choice>
    <mc:Fallback>
      <p:transition spd="slow" advTm="511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US" b="1" dirty="0"/>
              <a:t>CHOKE</a:t>
            </a:r>
            <a:endParaRPr lang="en-US" dirty="0"/>
          </a:p>
          <a:p>
            <a:r>
              <a:rPr lang="en-US" dirty="0"/>
              <a:t> </a:t>
            </a:r>
          </a:p>
          <a:p>
            <a:pPr algn="l" rtl="0"/>
            <a:r>
              <a:rPr lang="en-US" dirty="0">
                <a:latin typeface="Times New Roman" panose="02020603050405020304" pitchFamily="18" charset="0"/>
                <a:cs typeface="Times New Roman" panose="02020603050405020304" pitchFamily="18" charset="0"/>
              </a:rPr>
              <a:t>The lodging of foreign bodies in the esophagus, a.k.a. “choke,” is a notorious cause of esophageal obstruction in cattle and horses. Both cattle and horses have a tendency to try to swallow items larger than they should.  When these objects become lodged in the esophagus, obstruction results. In cattle, this can be an emergency, because if cattle can't eructate and release gas from their rumen, they bloat and bloat is life threatening.</a:t>
            </a:r>
          </a:p>
          <a:p>
            <a:pPr algn="l" rtl="0"/>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640851174"/>
      </p:ext>
    </p:extLst>
  </p:cSld>
  <p:clrMapOvr>
    <a:masterClrMapping/>
  </p:clrMapOvr>
  <mc:AlternateContent xmlns:mc="http://schemas.openxmlformats.org/markup-compatibility/2006">
    <mc:Choice xmlns:p14="http://schemas.microsoft.com/office/powerpoint/2010/main" Requires="p14">
      <p:transition spd="slow" p14:dur="2000" advTm="74243"/>
    </mc:Choice>
    <mc:Fallback>
      <p:transition spd="slow" advTm="742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71699" y="394847"/>
            <a:ext cx="10515600" cy="5460271"/>
          </a:xfrm>
          <a:solidFill>
            <a:schemeClr val="accent2">
              <a:lumMod val="40000"/>
              <a:lumOff val="60000"/>
            </a:schemeClr>
          </a:solidFill>
        </p:spPr>
        <p:txBody>
          <a:bodyPr/>
          <a:lstStyle/>
          <a:p>
            <a:pPr algn="just" rtl="0"/>
            <a:r>
              <a:rPr lang="en-US" dirty="0">
                <a:latin typeface="Times New Roman" panose="02020603050405020304" pitchFamily="18" charset="0"/>
                <a:cs typeface="Times New Roman" panose="02020603050405020304" pitchFamily="18" charset="0"/>
              </a:rPr>
              <a:t>The pathognomonic lesion of bloat is a "</a:t>
            </a:r>
            <a:r>
              <a:rPr lang="en-US" i="1" dirty="0">
                <a:latin typeface="Times New Roman" panose="02020603050405020304" pitchFamily="18" charset="0"/>
                <a:cs typeface="Times New Roman" panose="02020603050405020304" pitchFamily="18" charset="0"/>
              </a:rPr>
              <a:t>bloat line</a:t>
            </a:r>
            <a:r>
              <a:rPr lang="en-US" dirty="0">
                <a:latin typeface="Times New Roman" panose="02020603050405020304" pitchFamily="18" charset="0"/>
                <a:cs typeface="Times New Roman" panose="02020603050405020304" pitchFamily="18" charset="0"/>
              </a:rPr>
              <a:t>" that occurs at the thoracic inlet in cattle that bloat. It’s not really a line, but rather a border. The increased thoracic pressure from the </a:t>
            </a:r>
            <a:r>
              <a:rPr lang="en-US" dirty="0" err="1">
                <a:latin typeface="Times New Roman" panose="02020603050405020304" pitchFamily="18" charset="0"/>
                <a:cs typeface="Times New Roman" panose="02020603050405020304" pitchFamily="18" charset="0"/>
              </a:rPr>
              <a:t>rumenal</a:t>
            </a:r>
            <a:r>
              <a:rPr lang="en-US" dirty="0">
                <a:latin typeface="Times New Roman" panose="02020603050405020304" pitchFamily="18" charset="0"/>
                <a:cs typeface="Times New Roman" panose="02020603050405020304" pitchFamily="18" charset="0"/>
              </a:rPr>
              <a:t> distention results in esophageal ischemia (in the thoracic part), while the esophagus in the neck region is normal or congested. So, there is a line at the thoracic inlet, separating congested from ischemic tissues.</a:t>
            </a:r>
          </a:p>
          <a:p>
            <a:pPr algn="just" rtl="0"/>
            <a:r>
              <a:rPr lang="en-US" dirty="0">
                <a:latin typeface="Times New Roman" panose="02020603050405020304" pitchFamily="18" charset="0"/>
                <a:cs typeface="Times New Roman" panose="02020603050405020304" pitchFamily="18" charset="0"/>
              </a:rPr>
              <a:t> </a:t>
            </a:r>
          </a:p>
          <a:p>
            <a:endParaRPr lang="en-US" dirty="0"/>
          </a:p>
        </p:txBody>
      </p:sp>
      <p:pic>
        <p:nvPicPr>
          <p:cNvPr id="4" name="صورة 3"/>
          <p:cNvPicPr>
            <a:picLocks noChangeAspect="1"/>
          </p:cNvPicPr>
          <p:nvPr/>
        </p:nvPicPr>
        <p:blipFill>
          <a:blip r:embed="rId4"/>
          <a:stretch>
            <a:fillRect/>
          </a:stretch>
        </p:blipFill>
        <p:spPr>
          <a:xfrm>
            <a:off x="2008798" y="3131066"/>
            <a:ext cx="4347030" cy="2286000"/>
          </a:xfrm>
          <a:prstGeom prst="rect">
            <a:avLst/>
          </a:prstGeom>
        </p:spPr>
      </p:pic>
      <p:sp>
        <p:nvSpPr>
          <p:cNvPr id="5" name="مربع نص 14"/>
          <p:cNvSpPr txBox="1"/>
          <p:nvPr/>
        </p:nvSpPr>
        <p:spPr>
          <a:xfrm>
            <a:off x="7304003" y="4756537"/>
            <a:ext cx="3366135" cy="66052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dirty="0">
                <a:effectLst/>
                <a:latin typeface="Times New Roman" panose="02020603050405020304" pitchFamily="18" charset="0"/>
                <a:ea typeface="Times New Roman" panose="02020603050405020304" pitchFamily="18" charset="0"/>
                <a:cs typeface="Arial" panose="020B0604020202020204" pitchFamily="34" charset="0"/>
              </a:rPr>
              <a:t>Bloat line;  separating ische</a:t>
            </a:r>
            <a:r>
              <a:rPr lang="en-US" sz="1400" spc="-10" dirty="0">
                <a:effectLst/>
                <a:latin typeface="Times New Roman" panose="02020603050405020304" pitchFamily="18" charset="0"/>
                <a:ea typeface="Times New Roman" panose="02020603050405020304" pitchFamily="18" charset="0"/>
                <a:cs typeface="Arial" panose="020B0604020202020204" pitchFamily="34" charset="0"/>
              </a:rPr>
              <a:t>m</a:t>
            </a:r>
            <a:r>
              <a:rPr lang="en-US" sz="1400" dirty="0">
                <a:effectLst/>
                <a:latin typeface="Times New Roman" panose="02020603050405020304" pitchFamily="18" charset="0"/>
                <a:ea typeface="Times New Roman" panose="02020603050405020304" pitchFamily="18" charset="0"/>
                <a:cs typeface="Arial" panose="020B0604020202020204" pitchFamily="34" charset="0"/>
              </a:rPr>
              <a:t>ic tissues (A) from congested or normal tissues (B)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8" name="مربع نص 7"/>
          <p:cNvSpPr txBox="1"/>
          <p:nvPr/>
        </p:nvSpPr>
        <p:spPr>
          <a:xfrm>
            <a:off x="2938232" y="4088715"/>
            <a:ext cx="704335" cy="370703"/>
          </a:xfrm>
          <a:prstGeom prst="rect">
            <a:avLst/>
          </a:prstGeom>
          <a:noFill/>
        </p:spPr>
        <p:txBody>
          <a:bodyPr wrap="square" rtlCol="0">
            <a:spAutoFit/>
          </a:bodyPr>
          <a:lstStyle/>
          <a:p>
            <a:r>
              <a:rPr lang="en-US" dirty="0" smtClean="0"/>
              <a:t>A</a:t>
            </a:r>
            <a:endParaRPr lang="en-US" dirty="0"/>
          </a:p>
        </p:txBody>
      </p:sp>
      <p:sp>
        <p:nvSpPr>
          <p:cNvPr id="9" name="مربع نص 8"/>
          <p:cNvSpPr txBox="1"/>
          <p:nvPr/>
        </p:nvSpPr>
        <p:spPr>
          <a:xfrm>
            <a:off x="4572000" y="4090086"/>
            <a:ext cx="667265" cy="369332"/>
          </a:xfrm>
          <a:prstGeom prst="rect">
            <a:avLst/>
          </a:prstGeom>
          <a:noFill/>
        </p:spPr>
        <p:txBody>
          <a:bodyPr wrap="square" rtlCol="0">
            <a:spAutoFit/>
          </a:bodyPr>
          <a:lstStyle/>
          <a:p>
            <a:r>
              <a:rPr lang="en-US" dirty="0" smtClean="0"/>
              <a:t>B</a:t>
            </a:r>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63218719"/>
      </p:ext>
    </p:extLst>
  </p:cSld>
  <p:clrMapOvr>
    <a:masterClrMapping/>
  </p:clrMapOvr>
  <mc:AlternateContent xmlns:mc="http://schemas.openxmlformats.org/markup-compatibility/2006">
    <mc:Choice xmlns:p14="http://schemas.microsoft.com/office/powerpoint/2010/main" Requires="p14">
      <p:transition spd="slow" p14:dur="2000" advTm="63471"/>
    </mc:Choice>
    <mc:Fallback>
      <p:transition spd="slow" advTm="634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81891" y="598516"/>
            <a:ext cx="10771909" cy="5578447"/>
          </a:xfrm>
          <a:solidFill>
            <a:schemeClr val="accent2">
              <a:lumMod val="40000"/>
              <a:lumOff val="60000"/>
            </a:schemeClr>
          </a:solidFill>
        </p:spPr>
        <p:txBody>
          <a:bodyPr>
            <a:normAutofit/>
          </a:bodyPr>
          <a:lstStyle/>
          <a:p>
            <a:pPr algn="just" rtl="0"/>
            <a:r>
              <a:rPr lang="en-US" dirty="0">
                <a:latin typeface="Times New Roman" panose="02020603050405020304" pitchFamily="18" charset="0"/>
                <a:cs typeface="Times New Roman" panose="02020603050405020304" pitchFamily="18" charset="0"/>
              </a:rPr>
              <a:t>A complication of choke occurs when the stuck object presses against the esophagus hard enough to cause </a:t>
            </a:r>
            <a:r>
              <a:rPr lang="en-US" i="1" dirty="0">
                <a:latin typeface="Times New Roman" panose="02020603050405020304" pitchFamily="18" charset="0"/>
                <a:cs typeface="Times New Roman" panose="02020603050405020304" pitchFamily="18" charset="0"/>
              </a:rPr>
              <a:t>segmental necrosis</a:t>
            </a:r>
            <a:r>
              <a:rPr lang="en-US" dirty="0">
                <a:latin typeface="Times New Roman" panose="02020603050405020304" pitchFamily="18" charset="0"/>
                <a:cs typeface="Times New Roman" panose="02020603050405020304" pitchFamily="18" charset="0"/>
              </a:rPr>
              <a:t>. This leads to ulceration. And, if the necrosis is severe enough, scarring occurs and there is a stricture left. These strictures can hinder an animal's production for the rest of its life. Another sequela to having a foreign body in the esophagus is that a </a:t>
            </a:r>
            <a:r>
              <a:rPr lang="en-US" i="1" dirty="0">
                <a:latin typeface="Times New Roman" panose="02020603050405020304" pitchFamily="18" charset="0"/>
                <a:cs typeface="Times New Roman" panose="02020603050405020304" pitchFamily="18" charset="0"/>
              </a:rPr>
              <a:t>diverticulum </a:t>
            </a:r>
            <a:r>
              <a:rPr lang="en-US" dirty="0">
                <a:latin typeface="Times New Roman" panose="02020603050405020304" pitchFamily="18" charset="0"/>
                <a:cs typeface="Times New Roman" panose="02020603050405020304" pitchFamily="18" charset="0"/>
              </a:rPr>
              <a:t>will form, that is, the foreign body will push hard enough on the mucosa that it herniates through the </a:t>
            </a:r>
            <a:r>
              <a:rPr lang="en-US" dirty="0" err="1">
                <a:latin typeface="Times New Roman" panose="02020603050405020304" pitchFamily="18" charset="0"/>
                <a:cs typeface="Times New Roman" panose="02020603050405020304" pitchFamily="18" charset="0"/>
              </a:rPr>
              <a:t>muscularis</a:t>
            </a:r>
            <a:r>
              <a:rPr lang="en-US" dirty="0">
                <a:latin typeface="Times New Roman" panose="02020603050405020304" pitchFamily="18" charset="0"/>
                <a:cs typeface="Times New Roman" panose="02020603050405020304" pitchFamily="18" charset="0"/>
              </a:rPr>
              <a:t> and develop a fibrous wall surrounding it. This is better than the alternative which is that the foreign body pushes through the esophagus so that the esophagus perforates completely (esophageal fistula) and the foreign body ends up in the adventitia and can incite a tremendous cellulitis and, if within the thorax, severe thoracic inflammation</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77754370"/>
      </p:ext>
    </p:extLst>
  </p:cSld>
  <p:clrMapOvr>
    <a:masterClrMapping/>
  </p:clrMapOvr>
  <mc:AlternateContent xmlns:mc="http://schemas.openxmlformats.org/markup-compatibility/2006">
    <mc:Choice xmlns:p14="http://schemas.microsoft.com/office/powerpoint/2010/main" Requires="p14">
      <p:transition spd="slow" p14:dur="2000" advTm="88601"/>
    </mc:Choice>
    <mc:Fallback>
      <p:transition spd="slow" advTm="886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1825625"/>
            <a:ext cx="10515600" cy="1584840"/>
          </a:xfrm>
          <a:solidFill>
            <a:schemeClr val="accent2">
              <a:lumMod val="20000"/>
              <a:lumOff val="80000"/>
            </a:schemeClr>
          </a:solidFill>
        </p:spPr>
        <p:txBody>
          <a:bodyPr>
            <a:normAutofit/>
          </a:bodyPr>
          <a:lstStyle/>
          <a:p>
            <a:pPr algn="ctr"/>
            <a:endParaRPr lang="en-US" sz="4000" dirty="0" smtClean="0">
              <a:solidFill>
                <a:srgbClr val="FF0000"/>
              </a:solidFill>
              <a:latin typeface="Castellar" panose="020A0402060406010301" pitchFamily="18" charset="0"/>
            </a:endParaRPr>
          </a:p>
          <a:p>
            <a:pPr marL="0" indent="0" algn="ctr">
              <a:buNone/>
            </a:pPr>
            <a:r>
              <a:rPr lang="en-US" sz="4000" dirty="0" smtClean="0">
                <a:solidFill>
                  <a:srgbClr val="FF0000"/>
                </a:solidFill>
                <a:latin typeface="Castellar" panose="020A0402060406010301" pitchFamily="18" charset="0"/>
              </a:rPr>
              <a:t>Thanks  for you</a:t>
            </a:r>
            <a:endParaRPr lang="en-US" sz="4000" dirty="0">
              <a:solidFill>
                <a:srgbClr val="FF0000"/>
              </a:solidFill>
              <a:latin typeface="Castellar" panose="020A0402060406010301" pitchFamily="18" charset="0"/>
            </a:endParaRPr>
          </a:p>
          <a:p>
            <a:pPr algn="ctr"/>
            <a:endParaRPr lang="en-US" sz="4000" dirty="0" smtClean="0">
              <a:solidFill>
                <a:srgbClr val="FF0000"/>
              </a:solidFill>
              <a:latin typeface="Castellar" panose="020A0402060406010301" pitchFamily="18" charset="0"/>
            </a:endParaRPr>
          </a:p>
          <a:p>
            <a:pPr algn="ctr"/>
            <a:endParaRPr lang="en-US" sz="4000" dirty="0">
              <a:solidFill>
                <a:srgbClr val="FF0000"/>
              </a:solidFill>
              <a:latin typeface="Castellar" panose="020A0402060406010301"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377107309"/>
      </p:ext>
    </p:extLst>
  </p:cSld>
  <p:clrMapOvr>
    <a:masterClrMapping/>
  </p:clrMapOvr>
  <mc:AlternateContent xmlns:mc="http://schemas.openxmlformats.org/markup-compatibility/2006">
    <mc:Choice xmlns:p14="http://schemas.microsoft.com/office/powerpoint/2010/main" Requires="p14">
      <p:transition spd="slow" p14:dur="2000" advTm="5748"/>
    </mc:Choice>
    <mc:Fallback>
      <p:transition spd="slow" advTm="57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524000" y="568411"/>
            <a:ext cx="9144000" cy="4689389"/>
          </a:xfrm>
          <a:solidFill>
            <a:schemeClr val="accent2">
              <a:lumMod val="40000"/>
              <a:lumOff val="60000"/>
            </a:schemeClr>
          </a:solidFill>
        </p:spPr>
        <p:txBody>
          <a:bodyPr>
            <a:normAutofit lnSpcReduction="10000"/>
          </a:bodyPr>
          <a:lstStyle/>
          <a:p>
            <a:pPr marL="76200" marR="0">
              <a:lnSpc>
                <a:spcPct val="107000"/>
              </a:lnSpc>
              <a:spcBef>
                <a:spcPts val="0"/>
              </a:spcBef>
              <a:spcAft>
                <a:spcPts val="0"/>
              </a:spcAft>
            </a:pPr>
            <a:r>
              <a:rPr lang="en-US" b="1" dirty="0">
                <a:latin typeface="Times New Roman" panose="02020603050405020304" pitchFamily="18" charset="0"/>
                <a:ea typeface="Times New Roman" panose="02020603050405020304" pitchFamily="18" charset="0"/>
                <a:cs typeface="Arial" panose="020B0604020202020204" pitchFamily="34" charset="0"/>
              </a:rPr>
              <a:t>ORAL CAVITY - GENERAL</a:t>
            </a:r>
            <a:endParaRPr lang="en-US" sz="1600" dirty="0" smtClean="0">
              <a:effectLst/>
              <a:latin typeface="Calibri" panose="020F0502020204030204" pitchFamily="34" charset="0"/>
              <a:ea typeface="Times New Roman" panose="02020603050405020304" pitchFamily="18" charset="0"/>
              <a:cs typeface="Arial" panose="020B0604020202020204" pitchFamily="34" charset="0"/>
            </a:endParaRPr>
          </a:p>
          <a:p>
            <a:pPr marL="76200" marR="330200" algn="just" rtl="0">
              <a:lnSpc>
                <a:spcPct val="115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The oral ca</a:t>
            </a:r>
            <a:r>
              <a:rPr lang="en-US" spc="-5" dirty="0">
                <a:latin typeface="Times New Roman" panose="02020603050405020304" pitchFamily="18" charset="0"/>
                <a:ea typeface="Times New Roman" panose="02020603050405020304" pitchFamily="18" charset="0"/>
                <a:cs typeface="Arial" panose="020B0604020202020204" pitchFamily="34" charset="0"/>
              </a:rPr>
              <a:t>v</a:t>
            </a:r>
            <a:r>
              <a:rPr lang="en-US" dirty="0">
                <a:latin typeface="Times New Roman" panose="02020603050405020304" pitchFamily="18" charset="0"/>
                <a:ea typeface="Times New Roman" panose="02020603050405020304" pitchFamily="18" charset="0"/>
                <a:cs typeface="Arial" panose="020B0604020202020204" pitchFamily="34" charset="0"/>
              </a:rPr>
              <a:t>ity is ea</a:t>
            </a:r>
            <a:r>
              <a:rPr lang="en-US" spc="-5" dirty="0">
                <a:latin typeface="Times New Roman" panose="02020603050405020304" pitchFamily="18" charset="0"/>
                <a:ea typeface="Times New Roman" panose="02020603050405020304" pitchFamily="18" charset="0"/>
                <a:cs typeface="Arial" panose="020B0604020202020204" pitchFamily="34" charset="0"/>
              </a:rPr>
              <a:t>s</a:t>
            </a:r>
            <a:r>
              <a:rPr lang="en-US" dirty="0">
                <a:latin typeface="Times New Roman" panose="02020603050405020304" pitchFamily="18" charset="0"/>
                <a:ea typeface="Times New Roman" panose="02020603050405020304" pitchFamily="18" charset="0"/>
                <a:cs typeface="Arial" panose="020B0604020202020204" pitchFamily="34" charset="0"/>
              </a:rPr>
              <a:t>ily exa</a:t>
            </a:r>
            <a:r>
              <a:rPr lang="en-US" spc="-10" dirty="0">
                <a:latin typeface="Times New Roman" panose="02020603050405020304" pitchFamily="18" charset="0"/>
                <a:ea typeface="Times New Roman" panose="02020603050405020304" pitchFamily="18" charset="0"/>
                <a:cs typeface="Arial" panose="020B0604020202020204" pitchFamily="34" charset="0"/>
              </a:rPr>
              <a:t>m</a:t>
            </a:r>
            <a:r>
              <a:rPr lang="en-US" dirty="0">
                <a:latin typeface="Times New Roman" panose="02020603050405020304" pitchFamily="18" charset="0"/>
                <a:ea typeface="Times New Roman" panose="02020603050405020304" pitchFamily="18" charset="0"/>
                <a:cs typeface="Arial" panose="020B0604020202020204" pitchFamily="34" charset="0"/>
              </a:rPr>
              <a:t>ined dur</a:t>
            </a:r>
            <a:r>
              <a:rPr lang="en-US" spc="-5" dirty="0">
                <a:latin typeface="Times New Roman" panose="02020603050405020304" pitchFamily="18" charset="0"/>
                <a:ea typeface="Times New Roman" panose="02020603050405020304" pitchFamily="18" charset="0"/>
                <a:cs typeface="Arial" panose="020B0604020202020204" pitchFamily="34" charset="0"/>
              </a:rPr>
              <a:t>i</a:t>
            </a:r>
            <a:r>
              <a:rPr lang="en-US" dirty="0">
                <a:latin typeface="Times New Roman" panose="02020603050405020304" pitchFamily="18" charset="0"/>
                <a:ea typeface="Times New Roman" panose="02020603050405020304" pitchFamily="18" charset="0"/>
                <a:cs typeface="Arial" panose="020B0604020202020204" pitchFamily="34" charset="0"/>
              </a:rPr>
              <a:t>ng clinical and post</a:t>
            </a:r>
            <a:r>
              <a:rPr lang="en-US" spc="-10" dirty="0">
                <a:latin typeface="Times New Roman" panose="02020603050405020304" pitchFamily="18" charset="0"/>
                <a:ea typeface="Times New Roman" panose="02020603050405020304" pitchFamily="18" charset="0"/>
                <a:cs typeface="Arial" panose="020B0604020202020204" pitchFamily="34" charset="0"/>
              </a:rPr>
              <a:t>m</a:t>
            </a:r>
            <a:r>
              <a:rPr lang="en-US" dirty="0">
                <a:latin typeface="Times New Roman" panose="02020603050405020304" pitchFamily="18" charset="0"/>
                <a:ea typeface="Times New Roman" panose="02020603050405020304" pitchFamily="18" charset="0"/>
                <a:cs typeface="Arial" panose="020B0604020202020204" pitchFamily="34" charset="0"/>
              </a:rPr>
              <a:t>ortem</a:t>
            </a:r>
            <a:r>
              <a:rPr lang="en-US" spc="-10" dirty="0">
                <a:latin typeface="Times New Roman" panose="02020603050405020304" pitchFamily="18" charset="0"/>
                <a:ea typeface="Times New Roman" panose="02020603050405020304" pitchFamily="18" charset="0"/>
                <a:cs typeface="Arial" panose="020B0604020202020204" pitchFamily="34" charset="0"/>
              </a:rPr>
              <a:t> </a:t>
            </a:r>
            <a:r>
              <a:rPr lang="en-US" dirty="0">
                <a:latin typeface="Times New Roman" panose="02020603050405020304" pitchFamily="18" charset="0"/>
                <a:ea typeface="Times New Roman" panose="02020603050405020304" pitchFamily="18" charset="0"/>
                <a:cs typeface="Arial" panose="020B0604020202020204" pitchFamily="34" charset="0"/>
              </a:rPr>
              <a:t>ex</a:t>
            </a:r>
            <a:r>
              <a:rPr lang="en-US" spc="5" dirty="0">
                <a:latin typeface="Times New Roman" panose="02020603050405020304" pitchFamily="18" charset="0"/>
                <a:ea typeface="Times New Roman" panose="02020603050405020304" pitchFamily="18" charset="0"/>
                <a:cs typeface="Arial" panose="020B0604020202020204" pitchFamily="34" charset="0"/>
              </a:rPr>
              <a:t>a</a:t>
            </a:r>
            <a:r>
              <a:rPr lang="en-US" spc="-10" dirty="0">
                <a:latin typeface="Times New Roman" panose="02020603050405020304" pitchFamily="18" charset="0"/>
                <a:ea typeface="Times New Roman" panose="02020603050405020304" pitchFamily="18" charset="0"/>
                <a:cs typeface="Arial" panose="020B0604020202020204" pitchFamily="34" charset="0"/>
              </a:rPr>
              <a:t>m</a:t>
            </a:r>
            <a:r>
              <a:rPr lang="en-US" dirty="0">
                <a:latin typeface="Times New Roman" panose="02020603050405020304" pitchFamily="18" charset="0"/>
                <a:ea typeface="Times New Roman" panose="02020603050405020304" pitchFamily="18" charset="0"/>
                <a:cs typeface="Arial" panose="020B0604020202020204" pitchFamily="34" charset="0"/>
              </a:rPr>
              <a:t>inations. A thorough e</a:t>
            </a:r>
            <a:r>
              <a:rPr lang="en-US" spc="-5" dirty="0">
                <a:latin typeface="Times New Roman" panose="02020603050405020304" pitchFamily="18" charset="0"/>
                <a:ea typeface="Times New Roman" panose="02020603050405020304" pitchFamily="18" charset="0"/>
                <a:cs typeface="Arial" panose="020B0604020202020204" pitchFamily="34" charset="0"/>
              </a:rPr>
              <a:t>x</a:t>
            </a:r>
            <a:r>
              <a:rPr lang="en-US" dirty="0">
                <a:latin typeface="Times New Roman" panose="02020603050405020304" pitchFamily="18" charset="0"/>
                <a:ea typeface="Times New Roman" panose="02020603050405020304" pitchFamily="18" charset="0"/>
                <a:cs typeface="Arial" panose="020B0604020202020204" pitchFamily="34" charset="0"/>
              </a:rPr>
              <a:t>a</a:t>
            </a:r>
            <a:r>
              <a:rPr lang="en-US" spc="-10" dirty="0">
                <a:latin typeface="Times New Roman" panose="02020603050405020304" pitchFamily="18" charset="0"/>
                <a:ea typeface="Times New Roman" panose="02020603050405020304" pitchFamily="18" charset="0"/>
                <a:cs typeface="Arial" panose="020B0604020202020204" pitchFamily="34" charset="0"/>
              </a:rPr>
              <a:t>m</a:t>
            </a:r>
            <a:r>
              <a:rPr lang="en-US" dirty="0">
                <a:latin typeface="Times New Roman" panose="02020603050405020304" pitchFamily="18" charset="0"/>
                <a:ea typeface="Times New Roman" panose="02020603050405020304" pitchFamily="18" charset="0"/>
                <a:cs typeface="Arial" panose="020B0604020202020204" pitchFamily="34" charset="0"/>
              </a:rPr>
              <a:t>ination of all </a:t>
            </a:r>
            <a:r>
              <a:rPr lang="en-US" spc="-5" dirty="0">
                <a:latin typeface="Times New Roman" panose="02020603050405020304" pitchFamily="18" charset="0"/>
                <a:ea typeface="Times New Roman" panose="02020603050405020304" pitchFamily="18" charset="0"/>
                <a:cs typeface="Arial" panose="020B0604020202020204" pitchFamily="34" charset="0"/>
              </a:rPr>
              <a:t>s</a:t>
            </a:r>
            <a:r>
              <a:rPr lang="en-US" spc="5" dirty="0">
                <a:latin typeface="Times New Roman" panose="02020603050405020304" pitchFamily="18" charset="0"/>
                <a:ea typeface="Times New Roman" panose="02020603050405020304" pitchFamily="18" charset="0"/>
                <a:cs typeface="Arial" panose="020B0604020202020204" pitchFamily="34" charset="0"/>
              </a:rPr>
              <a:t>t</a:t>
            </a:r>
            <a:r>
              <a:rPr lang="en-US" dirty="0">
                <a:latin typeface="Times New Roman" panose="02020603050405020304" pitchFamily="18" charset="0"/>
                <a:ea typeface="Times New Roman" panose="02020603050405020304" pitchFamily="18" charset="0"/>
                <a:cs typeface="Arial" panose="020B0604020202020204" pitchFamily="34" charset="0"/>
              </a:rPr>
              <a:t>ructures will reveal not only l</a:t>
            </a:r>
            <a:r>
              <a:rPr lang="en-US" spc="-5" dirty="0">
                <a:latin typeface="Times New Roman" panose="02020603050405020304" pitchFamily="18" charset="0"/>
                <a:ea typeface="Times New Roman" panose="02020603050405020304" pitchFamily="18" charset="0"/>
                <a:cs typeface="Arial" panose="020B0604020202020204" pitchFamily="34" charset="0"/>
              </a:rPr>
              <a:t>o</a:t>
            </a:r>
            <a:r>
              <a:rPr lang="en-US" dirty="0">
                <a:latin typeface="Times New Roman" panose="02020603050405020304" pitchFamily="18" charset="0"/>
                <a:ea typeface="Times New Roman" panose="02020603050405020304" pitchFamily="18" charset="0"/>
                <a:cs typeface="Arial" panose="020B0604020202020204" pitchFamily="34" charset="0"/>
              </a:rPr>
              <a:t>cal lesions b</a:t>
            </a:r>
            <a:r>
              <a:rPr lang="en-US" spc="-5" dirty="0">
                <a:latin typeface="Times New Roman" panose="02020603050405020304" pitchFamily="18" charset="0"/>
                <a:ea typeface="Times New Roman" panose="02020603050405020304" pitchFamily="18" charset="0"/>
                <a:cs typeface="Arial" panose="020B0604020202020204" pitchFamily="34" charset="0"/>
              </a:rPr>
              <a:t>u</a:t>
            </a:r>
            <a:r>
              <a:rPr lang="en-US" dirty="0">
                <a:latin typeface="Times New Roman" panose="02020603050405020304" pitchFamily="18" charset="0"/>
                <a:ea typeface="Times New Roman" panose="02020603050405020304" pitchFamily="18" charset="0"/>
                <a:cs typeface="Arial" panose="020B0604020202020204" pitchFamily="34" charset="0"/>
              </a:rPr>
              <a:t>t often those which </a:t>
            </a:r>
            <a:r>
              <a:rPr lang="en-US" spc="-10" dirty="0">
                <a:latin typeface="Times New Roman" panose="02020603050405020304" pitchFamily="18" charset="0"/>
                <a:ea typeface="Times New Roman" panose="02020603050405020304" pitchFamily="18" charset="0"/>
                <a:cs typeface="Arial" panose="020B0604020202020204" pitchFamily="34" charset="0"/>
              </a:rPr>
              <a:t>m</a:t>
            </a:r>
            <a:r>
              <a:rPr lang="en-US" dirty="0">
                <a:latin typeface="Times New Roman" panose="02020603050405020304" pitchFamily="18" charset="0"/>
                <a:ea typeface="Times New Roman" panose="02020603050405020304" pitchFamily="18" charset="0"/>
                <a:cs typeface="Arial" panose="020B0604020202020204" pitchFamily="34" charset="0"/>
              </a:rPr>
              <a:t>ay be due to syste</a:t>
            </a:r>
            <a:r>
              <a:rPr lang="en-US" spc="-10" dirty="0">
                <a:latin typeface="Times New Roman" panose="02020603050405020304" pitchFamily="18" charset="0"/>
                <a:ea typeface="Times New Roman" panose="02020603050405020304" pitchFamily="18" charset="0"/>
                <a:cs typeface="Arial" panose="020B0604020202020204" pitchFamily="34" charset="0"/>
              </a:rPr>
              <a:t>m</a:t>
            </a:r>
            <a:r>
              <a:rPr lang="en-US" dirty="0">
                <a:latin typeface="Times New Roman" panose="02020603050405020304" pitchFamily="18" charset="0"/>
                <a:ea typeface="Times New Roman" panose="02020603050405020304" pitchFamily="18" charset="0"/>
                <a:cs typeface="Arial" panose="020B0604020202020204" pitchFamily="34" charset="0"/>
              </a:rPr>
              <a:t>ic disease.</a:t>
            </a:r>
            <a:endParaRPr lang="en-US" sz="16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rtl="0">
              <a:lnSpc>
                <a:spcPts val="1365"/>
              </a:lnSpc>
              <a:spcBef>
                <a:spcPts val="0"/>
              </a:spcBef>
              <a:spcAft>
                <a:spcPts val="0"/>
              </a:spcAft>
              <a:buFont typeface="Wingdings" panose="05000000000000000000" pitchFamily="2" charset="2"/>
              <a:buChar char=""/>
            </a:pPr>
            <a:r>
              <a:rPr lang="en-US" i="1" dirty="0">
                <a:latin typeface="Times New Roman" panose="02020603050405020304" pitchFamily="18" charset="0"/>
                <a:ea typeface="Times New Roman" panose="02020603050405020304" pitchFamily="18" charset="0"/>
                <a:cs typeface="Arial" panose="020B0604020202020204" pitchFamily="34" charset="0"/>
              </a:rPr>
              <a:t>Icter</a:t>
            </a:r>
            <a:r>
              <a:rPr lang="en-US" i="1" spc="-5" dirty="0">
                <a:latin typeface="Times New Roman" panose="02020603050405020304" pitchFamily="18" charset="0"/>
                <a:ea typeface="Times New Roman" panose="02020603050405020304" pitchFamily="18" charset="0"/>
                <a:cs typeface="Arial" panose="020B0604020202020204" pitchFamily="34" charset="0"/>
              </a:rPr>
              <a:t>u</a:t>
            </a:r>
            <a:r>
              <a:rPr lang="en-US" i="1" dirty="0">
                <a:latin typeface="Times New Roman" panose="02020603050405020304" pitchFamily="18" charset="0"/>
                <a:ea typeface="Times New Roman" panose="02020603050405020304" pitchFamily="18" charset="0"/>
                <a:cs typeface="Arial" panose="020B0604020202020204" pitchFamily="34" charset="0"/>
              </a:rPr>
              <a:t>s </a:t>
            </a:r>
            <a:r>
              <a:rPr lang="en-US" dirty="0">
                <a:latin typeface="Times New Roman" panose="02020603050405020304" pitchFamily="18" charset="0"/>
                <a:ea typeface="Times New Roman" panose="02020603050405020304" pitchFamily="18" charset="0"/>
                <a:cs typeface="Arial" panose="020B0604020202020204" pitchFamily="34" charset="0"/>
              </a:rPr>
              <a:t>– The oral </a:t>
            </a:r>
            <a:r>
              <a:rPr lang="en-US" spc="-10" dirty="0">
                <a:latin typeface="Times New Roman" panose="02020603050405020304" pitchFamily="18" charset="0"/>
                <a:ea typeface="Times New Roman" panose="02020603050405020304" pitchFamily="18" charset="0"/>
                <a:cs typeface="Arial" panose="020B0604020202020204" pitchFamily="34" charset="0"/>
              </a:rPr>
              <a:t>m</a:t>
            </a:r>
            <a:r>
              <a:rPr lang="en-US" dirty="0">
                <a:latin typeface="Times New Roman" panose="02020603050405020304" pitchFamily="18" charset="0"/>
                <a:ea typeface="Times New Roman" panose="02020603050405020304" pitchFamily="18" charset="0"/>
                <a:cs typeface="Arial" panose="020B0604020202020204" pitchFamily="34" charset="0"/>
              </a:rPr>
              <a:t>ucous </a:t>
            </a:r>
            <a:r>
              <a:rPr lang="en-US" spc="-10" dirty="0">
                <a:latin typeface="Times New Roman" panose="02020603050405020304" pitchFamily="18" charset="0"/>
                <a:ea typeface="Times New Roman" panose="02020603050405020304" pitchFamily="18" charset="0"/>
                <a:cs typeface="Arial" panose="020B0604020202020204" pitchFamily="34" charset="0"/>
              </a:rPr>
              <a:t>m</a:t>
            </a:r>
            <a:r>
              <a:rPr lang="en-US" spc="5" dirty="0">
                <a:latin typeface="Times New Roman" panose="02020603050405020304" pitchFamily="18" charset="0"/>
                <a:ea typeface="Times New Roman" panose="02020603050405020304" pitchFamily="18" charset="0"/>
                <a:cs typeface="Arial" panose="020B0604020202020204" pitchFamily="34" charset="0"/>
              </a:rPr>
              <a:t>e</a:t>
            </a:r>
            <a:r>
              <a:rPr lang="en-US" dirty="0">
                <a:latin typeface="Times New Roman" panose="02020603050405020304" pitchFamily="18" charset="0"/>
                <a:ea typeface="Times New Roman" panose="02020603050405020304" pitchFamily="18" charset="0"/>
                <a:cs typeface="Arial" panose="020B0604020202020204" pitchFamily="34" charset="0"/>
              </a:rPr>
              <a:t>mbranes and gingiva appear yellow.</a:t>
            </a:r>
            <a:endParaRPr lang="en-US" sz="16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rtl="0">
              <a:lnSpc>
                <a:spcPct val="107000"/>
              </a:lnSpc>
              <a:spcBef>
                <a:spcPts val="0"/>
              </a:spcBef>
              <a:spcAft>
                <a:spcPts val="0"/>
              </a:spcAft>
              <a:buFont typeface="Wingdings" panose="05000000000000000000" pitchFamily="2" charset="2"/>
              <a:buChar char=""/>
            </a:pPr>
            <a:r>
              <a:rPr lang="en-US" i="1" dirty="0">
                <a:latin typeface="Times New Roman" panose="02020603050405020304" pitchFamily="18" charset="0"/>
                <a:ea typeface="Times New Roman" panose="02020603050405020304" pitchFamily="18" charset="0"/>
                <a:cs typeface="Arial" panose="020B0604020202020204" pitchFamily="34" charset="0"/>
              </a:rPr>
              <a:t>Anemia </a:t>
            </a:r>
            <a:r>
              <a:rPr lang="en-US" dirty="0">
                <a:latin typeface="Times New Roman" panose="02020603050405020304" pitchFamily="18" charset="0"/>
                <a:ea typeface="Times New Roman" panose="02020603050405020304" pitchFamily="18" charset="0"/>
                <a:cs typeface="Arial" panose="020B0604020202020204" pitchFamily="34" charset="0"/>
              </a:rPr>
              <a:t>– The </a:t>
            </a:r>
            <a:r>
              <a:rPr lang="en-US" spc="-10" dirty="0">
                <a:latin typeface="Times New Roman" panose="02020603050405020304" pitchFamily="18" charset="0"/>
                <a:ea typeface="Times New Roman" panose="02020603050405020304" pitchFamily="18" charset="0"/>
                <a:cs typeface="Arial" panose="020B0604020202020204" pitchFamily="34" charset="0"/>
              </a:rPr>
              <a:t>m</a:t>
            </a:r>
            <a:r>
              <a:rPr lang="en-US" dirty="0">
                <a:latin typeface="Times New Roman" panose="02020603050405020304" pitchFamily="18" charset="0"/>
                <a:ea typeface="Times New Roman" panose="02020603050405020304" pitchFamily="18" charset="0"/>
                <a:cs typeface="Arial" panose="020B0604020202020204" pitchFamily="34" charset="0"/>
              </a:rPr>
              <a:t>ucous </a:t>
            </a:r>
            <a:r>
              <a:rPr lang="en-US" spc="-10" dirty="0">
                <a:latin typeface="Times New Roman" panose="02020603050405020304" pitchFamily="18" charset="0"/>
                <a:ea typeface="Times New Roman" panose="02020603050405020304" pitchFamily="18" charset="0"/>
                <a:cs typeface="Arial" panose="020B0604020202020204" pitchFamily="34" charset="0"/>
              </a:rPr>
              <a:t>m</a:t>
            </a:r>
            <a:r>
              <a:rPr lang="en-US" spc="5" dirty="0">
                <a:latin typeface="Times New Roman" panose="02020603050405020304" pitchFamily="18" charset="0"/>
                <a:ea typeface="Times New Roman" panose="02020603050405020304" pitchFamily="18" charset="0"/>
                <a:cs typeface="Arial" panose="020B0604020202020204" pitchFamily="34" charset="0"/>
              </a:rPr>
              <a:t>e</a:t>
            </a:r>
            <a:r>
              <a:rPr lang="en-US" dirty="0">
                <a:latin typeface="Times New Roman" panose="02020603050405020304" pitchFamily="18" charset="0"/>
                <a:ea typeface="Times New Roman" panose="02020603050405020304" pitchFamily="18" charset="0"/>
                <a:cs typeface="Arial" panose="020B0604020202020204" pitchFamily="34" charset="0"/>
              </a:rPr>
              <a:t>mbranes appear pale.</a:t>
            </a:r>
            <a:endParaRPr lang="en-US" sz="16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marR="1070610" lvl="0" indent="-342900" algn="just" rtl="0">
              <a:lnSpc>
                <a:spcPct val="107000"/>
              </a:lnSpc>
              <a:spcBef>
                <a:spcPts val="0"/>
              </a:spcBef>
              <a:spcAft>
                <a:spcPts val="0"/>
              </a:spcAft>
              <a:buFont typeface="Wingdings" panose="05000000000000000000" pitchFamily="2" charset="2"/>
              <a:buChar char=""/>
            </a:pPr>
            <a:r>
              <a:rPr lang="en-US" i="1" dirty="0">
                <a:latin typeface="Times New Roman" panose="02020603050405020304" pitchFamily="18" charset="0"/>
                <a:ea typeface="Times New Roman" panose="02020603050405020304" pitchFamily="18" charset="0"/>
                <a:cs typeface="Arial" panose="020B0604020202020204" pitchFamily="34" charset="0"/>
              </a:rPr>
              <a:t>Cyanosis </a:t>
            </a:r>
            <a:r>
              <a:rPr lang="en-US" dirty="0">
                <a:latin typeface="Times New Roman" panose="02020603050405020304" pitchFamily="18" charset="0"/>
                <a:ea typeface="Times New Roman" panose="02020603050405020304" pitchFamily="18" charset="0"/>
                <a:cs typeface="Arial" panose="020B0604020202020204" pitchFamily="34" charset="0"/>
              </a:rPr>
              <a:t>- A gray tinge to the </a:t>
            </a:r>
            <a:r>
              <a:rPr lang="en-US" spc="-10" dirty="0">
                <a:latin typeface="Times New Roman" panose="02020603050405020304" pitchFamily="18" charset="0"/>
                <a:ea typeface="Times New Roman" panose="02020603050405020304" pitchFamily="18" charset="0"/>
                <a:cs typeface="Arial" panose="020B0604020202020204" pitchFamily="34" charset="0"/>
              </a:rPr>
              <a:t>m</a:t>
            </a:r>
            <a:r>
              <a:rPr lang="en-US" dirty="0">
                <a:latin typeface="Times New Roman" panose="02020603050405020304" pitchFamily="18" charset="0"/>
                <a:ea typeface="Times New Roman" panose="02020603050405020304" pitchFamily="18" charset="0"/>
                <a:cs typeface="Arial" panose="020B0604020202020204" pitchFamily="34" charset="0"/>
              </a:rPr>
              <a:t>ucosa is an indicator of inadequate oxygenation and </a:t>
            </a:r>
            <a:r>
              <a:rPr lang="en-US" spc="-10" dirty="0">
                <a:latin typeface="Times New Roman" panose="02020603050405020304" pitchFamily="18" charset="0"/>
                <a:ea typeface="Times New Roman" panose="02020603050405020304" pitchFamily="18" charset="0"/>
                <a:cs typeface="Arial" panose="020B0604020202020204" pitchFamily="34" charset="0"/>
              </a:rPr>
              <a:t>m</a:t>
            </a:r>
            <a:r>
              <a:rPr lang="en-US" dirty="0">
                <a:latin typeface="Times New Roman" panose="02020603050405020304" pitchFamily="18" charset="0"/>
                <a:ea typeface="Times New Roman" panose="02020603050405020304" pitchFamily="18" charset="0"/>
                <a:cs typeface="Arial" panose="020B0604020202020204" pitchFamily="34" charset="0"/>
              </a:rPr>
              <a:t>ay be a reflection</a:t>
            </a:r>
            <a:r>
              <a:rPr lang="en-US" spc="-10" dirty="0">
                <a:latin typeface="Times New Roman" panose="02020603050405020304" pitchFamily="18" charset="0"/>
                <a:ea typeface="Times New Roman" panose="02020603050405020304" pitchFamily="18" charset="0"/>
                <a:cs typeface="Arial" panose="020B0604020202020204" pitchFamily="34" charset="0"/>
              </a:rPr>
              <a:t> </a:t>
            </a:r>
            <a:r>
              <a:rPr lang="en-US" dirty="0">
                <a:latin typeface="Times New Roman" panose="02020603050405020304" pitchFamily="18" charset="0"/>
                <a:ea typeface="Times New Roman" panose="02020603050405020304" pitchFamily="18" charset="0"/>
                <a:cs typeface="Arial" panose="020B0604020202020204" pitchFamily="34" charset="0"/>
              </a:rPr>
              <a:t>of cardiovascular disease.</a:t>
            </a:r>
            <a:endParaRPr lang="en-US" sz="1600" dirty="0" smtClean="0">
              <a:effectLst/>
              <a:latin typeface="Calibri" panose="020F0502020204030204" pitchFamily="34" charset="0"/>
              <a:ea typeface="Times New Roman" panose="02020603050405020304" pitchFamily="18" charset="0"/>
              <a:cs typeface="Arial" panose="020B0604020202020204" pitchFamily="34" charset="0"/>
            </a:endParaRPr>
          </a:p>
          <a:p>
            <a:pPr marL="342900" marR="735330" lvl="0" indent="-342900" algn="just" rtl="0">
              <a:lnSpc>
                <a:spcPct val="107000"/>
              </a:lnSpc>
              <a:spcBef>
                <a:spcPts val="0"/>
              </a:spcBef>
              <a:spcAft>
                <a:spcPts val="0"/>
              </a:spcAft>
              <a:buFont typeface="Wingdings" panose="05000000000000000000" pitchFamily="2" charset="2"/>
              <a:buChar char=""/>
            </a:pPr>
            <a:r>
              <a:rPr lang="en-US" i="1" dirty="0">
                <a:latin typeface="Times New Roman" panose="02020603050405020304" pitchFamily="18" charset="0"/>
                <a:ea typeface="Times New Roman" panose="02020603050405020304" pitchFamily="18" charset="0"/>
                <a:cs typeface="Arial" panose="020B0604020202020204" pitchFamily="34" charset="0"/>
              </a:rPr>
              <a:t>Uremia - </a:t>
            </a:r>
            <a:r>
              <a:rPr lang="en-US" dirty="0">
                <a:latin typeface="Times New Roman" panose="02020603050405020304" pitchFamily="18" charset="0"/>
                <a:ea typeface="Times New Roman" panose="02020603050405020304" pitchFamily="18" charset="0"/>
                <a:cs typeface="Arial" panose="020B0604020202020204" pitchFamily="34" charset="0"/>
              </a:rPr>
              <a:t>Ulcers on t</a:t>
            </a:r>
            <a:r>
              <a:rPr lang="en-US" spc="-5" dirty="0">
                <a:latin typeface="Times New Roman" panose="02020603050405020304" pitchFamily="18" charset="0"/>
                <a:ea typeface="Times New Roman" panose="02020603050405020304" pitchFamily="18" charset="0"/>
                <a:cs typeface="Arial" panose="020B0604020202020204" pitchFamily="34" charset="0"/>
              </a:rPr>
              <a:t>h</a:t>
            </a:r>
            <a:r>
              <a:rPr lang="en-US" dirty="0">
                <a:latin typeface="Times New Roman" panose="02020603050405020304" pitchFamily="18" charset="0"/>
                <a:ea typeface="Times New Roman" panose="02020603050405020304" pitchFamily="18" charset="0"/>
                <a:cs typeface="Arial" panose="020B0604020202020204" pitchFamily="34" charset="0"/>
              </a:rPr>
              <a:t>e epithelium</a:t>
            </a:r>
            <a:r>
              <a:rPr lang="en-US" spc="-10" dirty="0">
                <a:latin typeface="Times New Roman" panose="02020603050405020304" pitchFamily="18" charset="0"/>
                <a:ea typeface="Times New Roman" panose="02020603050405020304" pitchFamily="18" charset="0"/>
                <a:cs typeface="Arial" panose="020B0604020202020204" pitchFamily="34" charset="0"/>
              </a:rPr>
              <a:t> </a:t>
            </a:r>
            <a:r>
              <a:rPr lang="en-US" dirty="0">
                <a:latin typeface="Times New Roman" panose="02020603050405020304" pitchFamily="18" charset="0"/>
                <a:ea typeface="Times New Roman" panose="02020603050405020304" pitchFamily="18" charset="0"/>
                <a:cs typeface="Arial" panose="020B0604020202020204" pitchFamily="34" charset="0"/>
              </a:rPr>
              <a:t>adjace</a:t>
            </a:r>
            <a:r>
              <a:rPr lang="en-US" spc="-5" dirty="0">
                <a:latin typeface="Times New Roman" panose="02020603050405020304" pitchFamily="18" charset="0"/>
                <a:ea typeface="Times New Roman" panose="02020603050405020304" pitchFamily="18" charset="0"/>
                <a:cs typeface="Arial" panose="020B0604020202020204" pitchFamily="34" charset="0"/>
              </a:rPr>
              <a:t>n</a:t>
            </a:r>
            <a:r>
              <a:rPr lang="en-US" dirty="0">
                <a:latin typeface="Times New Roman" panose="02020603050405020304" pitchFamily="18" charset="0"/>
                <a:ea typeface="Times New Roman" panose="02020603050405020304" pitchFamily="18" charset="0"/>
                <a:cs typeface="Arial" panose="020B0604020202020204" pitchFamily="34" charset="0"/>
              </a:rPr>
              <a:t>t to t</a:t>
            </a:r>
            <a:r>
              <a:rPr lang="en-US" spc="-5" dirty="0">
                <a:latin typeface="Times New Roman" panose="02020603050405020304" pitchFamily="18" charset="0"/>
                <a:ea typeface="Times New Roman" panose="02020603050405020304" pitchFamily="18" charset="0"/>
                <a:cs typeface="Arial" panose="020B0604020202020204" pitchFamily="34" charset="0"/>
              </a:rPr>
              <a:t>h</a:t>
            </a:r>
            <a:r>
              <a:rPr lang="en-US" dirty="0">
                <a:latin typeface="Times New Roman" panose="02020603050405020304" pitchFamily="18" charset="0"/>
                <a:ea typeface="Times New Roman" panose="02020603050405020304" pitchFamily="18" charset="0"/>
                <a:cs typeface="Arial" panose="020B0604020202020204" pitchFamily="34" charset="0"/>
              </a:rPr>
              <a:t>e sali</a:t>
            </a:r>
            <a:r>
              <a:rPr lang="en-US" spc="-5" dirty="0">
                <a:latin typeface="Times New Roman" panose="02020603050405020304" pitchFamily="18" charset="0"/>
                <a:ea typeface="Times New Roman" panose="02020603050405020304" pitchFamily="18" charset="0"/>
                <a:cs typeface="Arial" panose="020B0604020202020204" pitchFamily="34" charset="0"/>
              </a:rPr>
              <a:t>v</a:t>
            </a:r>
            <a:r>
              <a:rPr lang="en-US" dirty="0">
                <a:latin typeface="Times New Roman" panose="02020603050405020304" pitchFamily="18" charset="0"/>
                <a:ea typeface="Times New Roman" panose="02020603050405020304" pitchFamily="18" charset="0"/>
                <a:cs typeface="Arial" panose="020B0604020202020204" pitchFamily="34" charset="0"/>
              </a:rPr>
              <a:t>ary duct openings are an indication of uremia.</a:t>
            </a:r>
            <a:endParaRPr lang="en-US" sz="1600" dirty="0" smtClean="0">
              <a:effectLst/>
              <a:latin typeface="Calibri" panose="020F0502020204030204" pitchFamily="34" charset="0"/>
              <a:ea typeface="Times New Roman" panose="02020603050405020304" pitchFamily="18" charset="0"/>
              <a:cs typeface="Arial" panose="020B0604020202020204" pitchFamily="34" charset="0"/>
            </a:endParaRPr>
          </a:p>
          <a:p>
            <a:pPr rtl="0"/>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48477653"/>
      </p:ext>
    </p:extLst>
  </p:cSld>
  <p:clrMapOvr>
    <a:masterClrMapping/>
  </p:clrMapOvr>
  <mc:AlternateContent xmlns:mc="http://schemas.openxmlformats.org/markup-compatibility/2006">
    <mc:Choice xmlns:p14="http://schemas.microsoft.com/office/powerpoint/2010/main" Requires="p14">
      <p:transition spd="slow" p14:dur="2000" advTm="58126"/>
    </mc:Choice>
    <mc:Fallback>
      <p:transition spd="slow" advTm="581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عنصر نائب للمحتوى 13"/>
          <p:cNvPicPr>
            <a:picLocks noGrp="1" noChangeAspect="1"/>
          </p:cNvPicPr>
          <p:nvPr>
            <p:ph idx="1"/>
          </p:nvPr>
        </p:nvPicPr>
        <p:blipFill>
          <a:blip r:embed="rId4"/>
          <a:stretch>
            <a:fillRect/>
          </a:stretch>
        </p:blipFill>
        <p:spPr>
          <a:xfrm>
            <a:off x="1584740" y="435398"/>
            <a:ext cx="8967929" cy="6112979"/>
          </a:xfrm>
          <a:prstGeom prst="rect">
            <a:avLst/>
          </a:prstGeom>
          <a:solidFill>
            <a:schemeClr val="accent2">
              <a:lumMod val="40000"/>
              <a:lumOff val="60000"/>
            </a:schemeClr>
          </a:solidFill>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22085209"/>
      </p:ext>
    </p:extLst>
  </p:cSld>
  <p:clrMapOvr>
    <a:masterClrMapping/>
  </p:clrMapOvr>
  <mc:AlternateContent xmlns:mc="http://schemas.openxmlformats.org/markup-compatibility/2006">
    <mc:Choice xmlns:p14="http://schemas.microsoft.com/office/powerpoint/2010/main" Requires="p14">
      <p:transition spd="slow" p14:dur="2000" advTm="61133"/>
    </mc:Choice>
    <mc:Fallback>
      <p:transition spd="slow" advTm="611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محتوى 7"/>
          <p:cNvSpPr>
            <a:spLocks noGrp="1"/>
          </p:cNvSpPr>
          <p:nvPr>
            <p:ph idx="1"/>
          </p:nvPr>
        </p:nvSpPr>
        <p:spPr>
          <a:xfrm>
            <a:off x="838200" y="415636"/>
            <a:ext cx="10515600" cy="6232299"/>
          </a:xfrm>
          <a:solidFill>
            <a:schemeClr val="accent2">
              <a:lumMod val="40000"/>
              <a:lumOff val="60000"/>
            </a:schemeClr>
          </a:solidFill>
        </p:spPr>
        <p:txBody>
          <a:bodyPr>
            <a:noAutofit/>
          </a:bodyPr>
          <a:lstStyle/>
          <a:p>
            <a:pPr algn="l" rtl="0"/>
            <a:r>
              <a:rPr lang="en-US" sz="2200" b="1" dirty="0">
                <a:latin typeface="Times New Roman" panose="02020603050405020304" pitchFamily="18" charset="0"/>
                <a:cs typeface="Times New Roman" panose="02020603050405020304" pitchFamily="18" charset="0"/>
              </a:rPr>
              <a:t>Inflammation of the oral cavity</a:t>
            </a:r>
            <a:endParaRPr lang="en-US" sz="2200" dirty="0">
              <a:latin typeface="Times New Roman" panose="02020603050405020304" pitchFamily="18" charset="0"/>
              <a:cs typeface="Times New Roman" panose="02020603050405020304" pitchFamily="18" charset="0"/>
            </a:endParaRPr>
          </a:p>
          <a:p>
            <a:pPr algn="l" rtl="0"/>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general word for inflammation of the oral cavity is </a:t>
            </a:r>
            <a:r>
              <a:rPr lang="en-US" sz="2200" b="1" dirty="0">
                <a:latin typeface="Times New Roman" panose="02020603050405020304" pitchFamily="18" charset="0"/>
                <a:cs typeface="Times New Roman" panose="02020603050405020304" pitchFamily="18" charset="0"/>
              </a:rPr>
              <a:t>stomatitis. </a:t>
            </a:r>
            <a:r>
              <a:rPr lang="en-US" sz="2200" dirty="0">
                <a:latin typeface="Times New Roman" panose="02020603050405020304" pitchFamily="18" charset="0"/>
                <a:cs typeface="Times New Roman" panose="02020603050405020304" pitchFamily="18" charset="0"/>
              </a:rPr>
              <a:t>Inflammatory processes may be localized to specific tissue and given specific names </a:t>
            </a:r>
            <a:r>
              <a:rPr lang="en-US" sz="2200" i="1" dirty="0">
                <a:latin typeface="Times New Roman" panose="02020603050405020304" pitchFamily="18" charset="0"/>
                <a:cs typeface="Times New Roman" panose="02020603050405020304" pitchFamily="18" charset="0"/>
              </a:rPr>
              <a:t>See the list below.</a:t>
            </a:r>
            <a:endParaRPr lang="en-US" sz="2200" dirty="0">
              <a:latin typeface="Times New Roman" panose="02020603050405020304" pitchFamily="18" charset="0"/>
              <a:cs typeface="Times New Roman" panose="02020603050405020304" pitchFamily="18" charset="0"/>
            </a:endParaRPr>
          </a:p>
          <a:p>
            <a:pPr algn="l" rtl="0"/>
            <a:r>
              <a:rPr lang="en-US" sz="2200" dirty="0" smtClean="0">
                <a:latin typeface="Times New Roman" panose="02020603050405020304" pitchFamily="18" charset="0"/>
                <a:cs typeface="Times New Roman" panose="02020603050405020304" pitchFamily="18" charset="0"/>
              </a:rPr>
              <a:t>lips </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cheilitis</a:t>
            </a:r>
            <a:endParaRPr lang="en-US" sz="2200" dirty="0">
              <a:latin typeface="Times New Roman" panose="02020603050405020304" pitchFamily="18" charset="0"/>
              <a:cs typeface="Times New Roman" panose="02020603050405020304" pitchFamily="18" charset="0"/>
            </a:endParaRPr>
          </a:p>
          <a:p>
            <a:pPr algn="l" rtl="0"/>
            <a:r>
              <a:rPr lang="en-US" sz="2200" dirty="0">
                <a:latin typeface="Times New Roman" panose="02020603050405020304" pitchFamily="18" charset="0"/>
                <a:cs typeface="Times New Roman" panose="02020603050405020304" pitchFamily="18" charset="0"/>
              </a:rPr>
              <a:t>pharynx – pharyngitis</a:t>
            </a:r>
          </a:p>
          <a:p>
            <a:pPr algn="l" rtl="0"/>
            <a:r>
              <a:rPr lang="en-US" sz="2200" dirty="0">
                <a:latin typeface="Times New Roman" panose="02020603050405020304" pitchFamily="18" charset="0"/>
                <a:cs typeface="Times New Roman" panose="02020603050405020304" pitchFamily="18" charset="0"/>
              </a:rPr>
              <a:t>tongue – glossitis</a:t>
            </a:r>
          </a:p>
          <a:p>
            <a:pPr algn="l" rtl="0"/>
            <a:r>
              <a:rPr lang="en-US" sz="2200" dirty="0">
                <a:latin typeface="Times New Roman" panose="02020603050405020304" pitchFamily="18" charset="0"/>
                <a:cs typeface="Times New Roman" panose="02020603050405020304" pitchFamily="18" charset="0"/>
              </a:rPr>
              <a:t>gums – gingivitis</a:t>
            </a:r>
          </a:p>
          <a:p>
            <a:pPr algn="l" rtl="0"/>
            <a:r>
              <a:rPr lang="en-US" sz="2200" dirty="0">
                <a:latin typeface="Times New Roman" panose="02020603050405020304" pitchFamily="18" charset="0"/>
                <a:cs typeface="Times New Roman" panose="02020603050405020304" pitchFamily="18" charset="0"/>
              </a:rPr>
              <a:t>tonsils – tonsillitis</a:t>
            </a:r>
          </a:p>
          <a:p>
            <a:pPr algn="l" rtl="0"/>
            <a:r>
              <a:rPr lang="en-US" sz="2200" dirty="0">
                <a:latin typeface="Times New Roman" panose="02020603050405020304" pitchFamily="18" charset="0"/>
                <a:cs typeface="Times New Roman" panose="02020603050405020304" pitchFamily="18" charset="0"/>
              </a:rPr>
              <a:t> </a:t>
            </a:r>
          </a:p>
          <a:p>
            <a:pPr algn="l" rtl="0"/>
            <a:r>
              <a:rPr lang="en-US" sz="2200" b="1" dirty="0">
                <a:latin typeface="Times New Roman" panose="02020603050405020304" pitchFamily="18" charset="0"/>
                <a:cs typeface="Times New Roman" panose="02020603050405020304" pitchFamily="18" charset="0"/>
              </a:rPr>
              <a:t>Types of stomatitis:</a:t>
            </a:r>
          </a:p>
          <a:p>
            <a:pPr algn="l" rtl="0"/>
            <a:r>
              <a:rPr lang="en-US" sz="2200" dirty="0">
                <a:latin typeface="Times New Roman" panose="02020603050405020304" pitchFamily="18" charset="0"/>
                <a:cs typeface="Times New Roman" panose="02020603050405020304" pitchFamily="18" charset="0"/>
              </a:rPr>
              <a:t>A). Infectious stomatitis:</a:t>
            </a:r>
          </a:p>
          <a:p>
            <a:pPr algn="l" rtl="0"/>
            <a:r>
              <a:rPr lang="en-US" sz="2200" dirty="0">
                <a:latin typeface="Times New Roman" panose="02020603050405020304" pitchFamily="18" charset="0"/>
                <a:cs typeface="Times New Roman" panose="02020603050405020304" pitchFamily="18" charset="0"/>
              </a:rPr>
              <a:t>1). Thrush, or oral </a:t>
            </a:r>
            <a:r>
              <a:rPr lang="en-US" sz="2200" dirty="0" err="1">
                <a:latin typeface="Times New Roman" panose="02020603050405020304" pitchFamily="18" charset="0"/>
                <a:cs typeface="Times New Roman" panose="02020603050405020304" pitchFamily="18" charset="0"/>
              </a:rPr>
              <a:t>candidiasis:It</a:t>
            </a:r>
            <a:r>
              <a:rPr lang="en-US" sz="2200" dirty="0">
                <a:latin typeface="Times New Roman" panose="02020603050405020304" pitchFamily="18" charset="0"/>
                <a:cs typeface="Times New Roman" panose="02020603050405020304" pitchFamily="18" charset="0"/>
              </a:rPr>
              <a:t> is </a:t>
            </a:r>
            <a:r>
              <a:rPr lang="en-US" sz="2200" dirty="0" err="1">
                <a:latin typeface="Times New Roman" panose="02020603050405020304" pitchFamily="18" charset="0"/>
                <a:cs typeface="Times New Roman" panose="02020603050405020304" pitchFamily="18" charset="0"/>
              </a:rPr>
              <a:t>amycotic</a:t>
            </a:r>
            <a:r>
              <a:rPr lang="en-US" sz="2200" dirty="0">
                <a:latin typeface="Times New Roman" panose="02020603050405020304" pitchFamily="18" charset="0"/>
                <a:cs typeface="Times New Roman" panose="02020603050405020304" pitchFamily="18" charset="0"/>
              </a:rPr>
              <a:t> infection </a:t>
            </a:r>
            <a:r>
              <a:rPr lang="en-US" sz="2200" dirty="0" err="1">
                <a:latin typeface="Times New Roman" panose="02020603050405020304" pitchFamily="18" charset="0"/>
                <a:cs typeface="Times New Roman" panose="02020603050405020304" pitchFamily="18" charset="0"/>
              </a:rPr>
              <a:t>occuerred</a:t>
            </a:r>
            <a:r>
              <a:rPr lang="en-US" sz="2200" dirty="0">
                <a:latin typeface="Times New Roman" panose="02020603050405020304" pitchFamily="18" charset="0"/>
                <a:cs typeface="Times New Roman" panose="02020603050405020304" pitchFamily="18" charset="0"/>
              </a:rPr>
              <a:t> due to infection with </a:t>
            </a:r>
            <a:r>
              <a:rPr lang="en-US" sz="2200" dirty="0" err="1">
                <a:latin typeface="Times New Roman" panose="02020603050405020304" pitchFamily="18" charset="0"/>
                <a:cs typeface="Times New Roman" panose="02020603050405020304" pitchFamily="18" charset="0"/>
              </a:rPr>
              <a:t>cacdida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albicans</a:t>
            </a:r>
            <a:r>
              <a:rPr lang="en-US" sz="2200" dirty="0">
                <a:latin typeface="Times New Roman" panose="02020603050405020304" pitchFamily="18" charset="0"/>
                <a:cs typeface="Times New Roman" panose="02020603050405020304" pitchFamily="18" charset="0"/>
              </a:rPr>
              <a:t>  which consider normal flora of oral cavity, If the balance becomes altered, the endogenous flora may take advantage of the situation and proliferate to cause disease. It is a common indicator of severe immunosuppression and may be associated with severe stress.</a:t>
            </a:r>
          </a:p>
          <a:p>
            <a:pPr algn="l" rtl="0"/>
            <a:endParaRPr lang="en-US" sz="2200" dirty="0">
              <a:latin typeface="Times New Roman" panose="02020603050405020304" pitchFamily="18" charset="0"/>
              <a:cs typeface="Times New Roman" panose="02020603050405020304"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535063465"/>
      </p:ext>
    </p:extLst>
  </p:cSld>
  <p:clrMapOvr>
    <a:masterClrMapping/>
  </p:clrMapOvr>
  <mc:AlternateContent xmlns:mc="http://schemas.openxmlformats.org/markup-compatibility/2006">
    <mc:Choice xmlns:p14="http://schemas.microsoft.com/office/powerpoint/2010/main" Requires="p14">
      <p:transition spd="slow" p14:dur="2000" advTm="109455"/>
    </mc:Choice>
    <mc:Fallback>
      <p:transition spd="slow" advTm="1094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محتوى 8"/>
          <p:cNvSpPr>
            <a:spLocks noGrp="1"/>
          </p:cNvSpPr>
          <p:nvPr>
            <p:ph idx="1"/>
          </p:nvPr>
        </p:nvSpPr>
        <p:spPr>
          <a:xfrm>
            <a:off x="838200" y="259492"/>
            <a:ext cx="10515600" cy="6289589"/>
          </a:xfrm>
          <a:solidFill>
            <a:schemeClr val="accent2">
              <a:lumMod val="40000"/>
              <a:lumOff val="60000"/>
            </a:schemeClr>
          </a:solidFill>
        </p:spPr>
        <p:txBody>
          <a:bodyPr>
            <a:normAutofit/>
          </a:bodyPr>
          <a:lstStyle/>
          <a:p>
            <a:pPr algn="l" rtl="0"/>
            <a:r>
              <a:rPr lang="en-US" sz="2400" dirty="0">
                <a:latin typeface="Times New Roman" panose="02020603050405020304" pitchFamily="18" charset="0"/>
                <a:cs typeface="Times New Roman" panose="02020603050405020304" pitchFamily="18" charset="0"/>
              </a:rPr>
              <a:t>2).</a:t>
            </a:r>
            <a:r>
              <a:rPr lang="en-US" sz="2400" b="1" i="1" dirty="0">
                <a:latin typeface="Times New Roman" panose="02020603050405020304" pitchFamily="18" charset="0"/>
                <a:cs typeface="Times New Roman" panose="02020603050405020304" pitchFamily="18" charset="0"/>
              </a:rPr>
              <a:t> Wooden tongue:</a:t>
            </a:r>
            <a:r>
              <a:rPr lang="en-US" sz="2400" dirty="0">
                <a:latin typeface="Times New Roman" panose="02020603050405020304" pitchFamily="18" charset="0"/>
                <a:cs typeface="Times New Roman" panose="02020603050405020304" pitchFamily="18" charset="0"/>
              </a:rPr>
              <a:t> - Caused by </a:t>
            </a:r>
            <a:r>
              <a:rPr lang="en-US" sz="2400" i="1" dirty="0" err="1">
                <a:latin typeface="Times New Roman" panose="02020603050405020304" pitchFamily="18" charset="0"/>
                <a:cs typeface="Times New Roman" panose="02020603050405020304" pitchFamily="18" charset="0"/>
              </a:rPr>
              <a:t>Actinobacillus</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lignieresii</a:t>
            </a:r>
            <a:r>
              <a:rPr lang="en-US" sz="2400" dirty="0">
                <a:latin typeface="Times New Roman" panose="02020603050405020304" pitchFamily="18" charset="0"/>
                <a:cs typeface="Times New Roman" panose="02020603050405020304" pitchFamily="18" charset="0"/>
              </a:rPr>
              <a:t>, it is a granulomatous reaction in the deep tissues of the tongue, in cattle.  This organism is part of the normal oral flora; when the defenses are disrupted, such as might happen with a penetrating wound, the organism is allowed access to deeper structures, and incites this granulomatous reaction</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pPr algn="just" rtl="0"/>
            <a:r>
              <a:rPr lang="en-US" sz="2400" dirty="0">
                <a:latin typeface="Times New Roman" panose="02020603050405020304" pitchFamily="18" charset="0"/>
                <a:cs typeface="Times New Roman" panose="02020603050405020304" pitchFamily="18" charset="0"/>
              </a:rPr>
              <a:t>The tissue becomes very firm, so much so that the common name for this disease is "wooden tongue."  Sometimes yellow granules are seen grossly in this inflammation - these are called "sulfur granules", are very characteristic, and consist of individual inflammatory foci with abundant bacteria</a:t>
            </a:r>
          </a:p>
        </p:txBody>
      </p:sp>
      <p:pic>
        <p:nvPicPr>
          <p:cNvPr id="13" name="صورة 12"/>
          <p:cNvPicPr/>
          <p:nvPr/>
        </p:nvPicPr>
        <p:blipFill>
          <a:blip r:embed="rId4">
            <a:extLst>
              <a:ext uri="{28A0092B-C50C-407E-A947-70E740481C1C}">
                <a14:useLocalDpi xmlns:a14="http://schemas.microsoft.com/office/drawing/2010/main" val="0"/>
              </a:ext>
            </a:extLst>
          </a:blip>
          <a:srcRect/>
          <a:stretch>
            <a:fillRect/>
          </a:stretch>
        </p:blipFill>
        <p:spPr bwMode="auto">
          <a:xfrm>
            <a:off x="4221480" y="3932921"/>
            <a:ext cx="3749040" cy="1920240"/>
          </a:xfrm>
          <a:prstGeom prst="rect">
            <a:avLst/>
          </a:prstGeom>
          <a:noFill/>
        </p:spPr>
      </p:pic>
      <p:sp>
        <p:nvSpPr>
          <p:cNvPr id="14" name="مربع نص 9"/>
          <p:cNvSpPr txBox="1"/>
          <p:nvPr/>
        </p:nvSpPr>
        <p:spPr>
          <a:xfrm>
            <a:off x="8186557" y="4722844"/>
            <a:ext cx="2951205" cy="8253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Arial" panose="020B0604020202020204" pitchFamily="34" charset="0"/>
              </a:rPr>
              <a:t>Wooden </a:t>
            </a:r>
            <a:r>
              <a:rPr lang="en-US" sz="1200" dirty="0" err="1">
                <a:effectLst/>
                <a:latin typeface="Times New Roman" panose="02020603050405020304" pitchFamily="18" charset="0"/>
                <a:ea typeface="Times New Roman" panose="02020603050405020304" pitchFamily="18" charset="0"/>
                <a:cs typeface="Arial" panose="020B0604020202020204" pitchFamily="34" charset="0"/>
              </a:rPr>
              <a:t>toungue,toungue</a:t>
            </a:r>
            <a:r>
              <a:rPr lang="en-US" sz="1200" dirty="0">
                <a:effectLst/>
                <a:latin typeface="Times New Roman" panose="02020603050405020304" pitchFamily="18" charset="0"/>
                <a:ea typeface="Times New Roman" panose="02020603050405020304" pitchFamily="18" charset="0"/>
                <a:cs typeface="Arial" panose="020B0604020202020204" pitchFamily="34" charset="0"/>
              </a:rPr>
              <a:t> become so firm with the presence of s</a:t>
            </a:r>
            <a:r>
              <a:rPr lang="en-US" sz="1200" spc="-5" dirty="0">
                <a:effectLst/>
                <a:latin typeface="Times New Roman" panose="02020603050405020304" pitchFamily="18" charset="0"/>
                <a:ea typeface="Times New Roman" panose="02020603050405020304" pitchFamily="18" charset="0"/>
                <a:cs typeface="Arial" panose="020B0604020202020204" pitchFamily="34" charset="0"/>
              </a:rPr>
              <a:t>u</a:t>
            </a:r>
            <a:r>
              <a:rPr lang="en-US" sz="1200" spc="5" dirty="0">
                <a:effectLst/>
                <a:latin typeface="Times New Roman" panose="02020603050405020304" pitchFamily="18" charset="0"/>
                <a:ea typeface="Times New Roman" panose="02020603050405020304" pitchFamily="18" charset="0"/>
                <a:cs typeface="Arial" panose="020B0604020202020204" pitchFamily="34" charset="0"/>
              </a:rPr>
              <a:t>l</a:t>
            </a:r>
            <a:r>
              <a:rPr lang="en-US" sz="1200" dirty="0">
                <a:effectLst/>
                <a:latin typeface="Times New Roman" panose="02020603050405020304" pitchFamily="18" charset="0"/>
                <a:ea typeface="Times New Roman" panose="02020603050405020304" pitchFamily="18" charset="0"/>
                <a:cs typeface="Arial" panose="020B0604020202020204" pitchFamily="34" charset="0"/>
              </a:rPr>
              <a:t>fur granules</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882339583"/>
      </p:ext>
    </p:extLst>
  </p:cSld>
  <p:clrMapOvr>
    <a:masterClrMapping/>
  </p:clrMapOvr>
  <mc:AlternateContent xmlns:mc="http://schemas.openxmlformats.org/markup-compatibility/2006">
    <mc:Choice xmlns:p14="http://schemas.microsoft.com/office/powerpoint/2010/main" Requires="p14">
      <p:transition spd="slow" p14:dur="2000" advTm="77515"/>
    </mc:Choice>
    <mc:Fallback>
      <p:transition spd="slow" advTm="775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4"/>
          <a:stretch>
            <a:fillRect/>
          </a:stretch>
        </p:blipFill>
        <p:spPr>
          <a:xfrm>
            <a:off x="1327916" y="630194"/>
            <a:ext cx="9942772" cy="5373774"/>
          </a:xfrm>
          <a:prstGeom prst="rect">
            <a:avLst/>
          </a:prstGeom>
          <a:solidFill>
            <a:schemeClr val="accent2">
              <a:lumMod val="40000"/>
              <a:lumOff val="60000"/>
            </a:schemeClr>
          </a:solidFill>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962655739"/>
      </p:ext>
    </p:extLst>
  </p:cSld>
  <p:clrMapOvr>
    <a:masterClrMapping/>
  </p:clrMapOvr>
  <mc:AlternateContent xmlns:mc="http://schemas.openxmlformats.org/markup-compatibility/2006">
    <mc:Choice xmlns:p14="http://schemas.microsoft.com/office/powerpoint/2010/main" Requires="p14">
      <p:transition spd="slow" p14:dur="2000" advTm="61329"/>
    </mc:Choice>
    <mc:Fallback>
      <p:transition spd="slow" advTm="613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4"/>
          <a:stretch>
            <a:fillRect/>
          </a:stretch>
        </p:blipFill>
        <p:spPr>
          <a:xfrm>
            <a:off x="203199" y="596901"/>
            <a:ext cx="10119755" cy="5148604"/>
          </a:xfrm>
          <a:prstGeom prst="rect">
            <a:avLst/>
          </a:prstGeom>
          <a:solidFill>
            <a:schemeClr val="accent2">
              <a:lumMod val="40000"/>
              <a:lumOff val="60000"/>
            </a:schemeClr>
          </a:solidFill>
        </p:spPr>
      </p:pic>
      <p:pic>
        <p:nvPicPr>
          <p:cNvPr id="5" name="صورة 4"/>
          <p:cNvPicPr>
            <a:picLocks noChangeAspect="1"/>
          </p:cNvPicPr>
          <p:nvPr/>
        </p:nvPicPr>
        <p:blipFill>
          <a:blip r:embed="rId5"/>
          <a:stretch>
            <a:fillRect/>
          </a:stretch>
        </p:blipFill>
        <p:spPr>
          <a:xfrm>
            <a:off x="6482547" y="1011242"/>
            <a:ext cx="3545061" cy="3291840"/>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88950415"/>
      </p:ext>
    </p:extLst>
  </p:cSld>
  <p:clrMapOvr>
    <a:masterClrMapping/>
  </p:clrMapOvr>
  <mc:AlternateContent xmlns:mc="http://schemas.openxmlformats.org/markup-compatibility/2006">
    <mc:Choice xmlns:p14="http://schemas.microsoft.com/office/powerpoint/2010/main" Requires="p14">
      <p:transition spd="slow" p14:dur="2000" advTm="62718"/>
    </mc:Choice>
    <mc:Fallback>
      <p:transition spd="slow" advTm="627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4"/>
          <a:stretch>
            <a:fillRect/>
          </a:stretch>
        </p:blipFill>
        <p:spPr>
          <a:xfrm>
            <a:off x="41576" y="1546166"/>
            <a:ext cx="12150424" cy="3158838"/>
          </a:xfrm>
          <a:prstGeom prst="rect">
            <a:avLst/>
          </a:prstGeom>
          <a:solidFill>
            <a:schemeClr val="accent2">
              <a:lumMod val="40000"/>
              <a:lumOff val="60000"/>
            </a:schemeClr>
          </a:solidFill>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25476031"/>
      </p:ext>
    </p:extLst>
  </p:cSld>
  <p:clrMapOvr>
    <a:masterClrMapping/>
  </p:clrMapOvr>
  <mc:AlternateContent xmlns:mc="http://schemas.openxmlformats.org/markup-compatibility/2006">
    <mc:Choice xmlns:p14="http://schemas.microsoft.com/office/powerpoint/2010/main" Requires="p14">
      <p:transition spd="slow" p14:dur="2000" advTm="71607"/>
    </mc:Choice>
    <mc:Fallback>
      <p:transition spd="slow" advTm="716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4"/>
          <a:stretch>
            <a:fillRect/>
          </a:stretch>
        </p:blipFill>
        <p:spPr>
          <a:xfrm>
            <a:off x="465513" y="406987"/>
            <a:ext cx="11202201" cy="5779050"/>
          </a:xfrm>
          <a:prstGeom prst="rect">
            <a:avLst/>
          </a:prstGeom>
          <a:solidFill>
            <a:schemeClr val="accent2">
              <a:lumMod val="40000"/>
              <a:lumOff val="60000"/>
            </a:schemeClr>
          </a:solidFill>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309928949"/>
      </p:ext>
    </p:extLst>
  </p:cSld>
  <p:clrMapOvr>
    <a:masterClrMapping/>
  </p:clrMapOvr>
  <mc:AlternateContent xmlns:mc="http://schemas.openxmlformats.org/markup-compatibility/2006">
    <mc:Choice xmlns:p14="http://schemas.microsoft.com/office/powerpoint/2010/main" Requires="p14">
      <p:transition spd="slow" p14:dur="2000" advTm="64038"/>
    </mc:Choice>
    <mc:Fallback>
      <p:transition spd="slow" advTm="640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539</Words>
  <Application>Microsoft Office PowerPoint</Application>
  <PresentationFormat>Widescreen</PresentationFormat>
  <Paragraphs>36</Paragraphs>
  <Slides>15</Slides>
  <Notes>0</Notes>
  <HiddenSlides>0</HiddenSlides>
  <MMClips>15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Castellar</vt:lpstr>
      <vt:lpstr>Times New Roman</vt:lpstr>
      <vt:lpstr>Wingdings</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 Mthaq</dc:creator>
  <cp:lastModifiedBy>lenovo</cp:lastModifiedBy>
  <cp:revision>15</cp:revision>
  <dcterms:created xsi:type="dcterms:W3CDTF">2020-05-03T21:21:29Z</dcterms:created>
  <dcterms:modified xsi:type="dcterms:W3CDTF">2020-05-16T23:06:16Z</dcterms:modified>
</cp:coreProperties>
</file>